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0" r:id="rId4"/>
    <p:sldId id="263" r:id="rId5"/>
    <p:sldId id="274" r:id="rId6"/>
    <p:sldId id="275" r:id="rId7"/>
    <p:sldId id="276" r:id="rId8"/>
    <p:sldId id="269" r:id="rId9"/>
    <p:sldId id="270" r:id="rId10"/>
    <p:sldId id="277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365" autoAdjust="0"/>
  </p:normalViewPr>
  <p:slideViewPr>
    <p:cSldViewPr>
      <p:cViewPr varScale="1">
        <p:scale>
          <a:sx n="49" d="100"/>
          <a:sy n="49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4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8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97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1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9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7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2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8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35B8-EEA8-496F-8361-2CBC15A8C7D4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373E-D90A-4B23-AD56-A0CCA2B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09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 of conclusions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7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GB" dirty="0" smtClean="0"/>
              <a:t>Designing the Instrument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672394"/>
              </p:ext>
            </p:extLst>
          </p:nvPr>
        </p:nvGraphicFramePr>
        <p:xfrm>
          <a:off x="467544" y="908719"/>
          <a:ext cx="8421598" cy="5923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881"/>
                <a:gridCol w="5323717"/>
              </a:tblGrid>
              <a:tr h="454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Some Answers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What is the policy issue In taking disability seriously?</a:t>
                      </a:r>
                      <a:endParaRPr lang="en-GB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smtClean="0">
                          <a:effectLst/>
                        </a:rPr>
                        <a:t>Issue of inclusion because they are a higher   proportion of Out-of-School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2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What </a:t>
                      </a:r>
                      <a:r>
                        <a:rPr lang="en-GB" sz="2400" dirty="0">
                          <a:effectLst/>
                        </a:rPr>
                        <a:t>are implications of taking disability seriously?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Difficult </a:t>
                      </a:r>
                      <a:r>
                        <a:rPr lang="en-GB" sz="2400" dirty="0">
                          <a:effectLst/>
                        </a:rPr>
                        <a:t>and costly to assess disabled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Items </a:t>
                      </a:r>
                      <a:r>
                        <a:rPr lang="en-GB" sz="2400" dirty="0">
                          <a:effectLst/>
                        </a:rPr>
                        <a:t>would have to be properly adapted </a:t>
                      </a:r>
                      <a:r>
                        <a:rPr lang="en-GB" sz="2400" dirty="0" smtClean="0">
                          <a:effectLst/>
                        </a:rPr>
                        <a:t>to   </a:t>
                      </a:r>
                      <a:r>
                        <a:rPr lang="en-GB" sz="2400" dirty="0">
                          <a:effectLst/>
                        </a:rPr>
                        <a:t>accommodate range of </a:t>
                      </a:r>
                      <a:r>
                        <a:rPr lang="en-GB" sz="2400" dirty="0" smtClean="0">
                          <a:effectLst/>
                        </a:rPr>
                        <a:t>disabilities</a:t>
                      </a:r>
                      <a:endParaRPr lang="en-GB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54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Other Issues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Can responses of Strand C be scaled with standard PISA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 using available mathematical/ statistical procedures; but not from commercial software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Contextual Questionnaire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143050"/>
              </p:ext>
            </p:extLst>
          </p:nvPr>
        </p:nvGraphicFramePr>
        <p:xfrm>
          <a:off x="539552" y="1124744"/>
          <a:ext cx="8280920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256584"/>
              </a:tblGrid>
              <a:tr h="30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Some Answers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8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How much integration should there be between Strands B and C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Strong feeling that the contextual questionnaire should be as similar as possible, with exception of school-based questions (resources on the one hand and impediments on the other)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mechanisms can be put in place to encourage collaboration?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Contract of </a:t>
                      </a:r>
                      <a:r>
                        <a:rPr lang="en-GB" sz="2400" dirty="0" err="1">
                          <a:effectLst/>
                        </a:rPr>
                        <a:t>ToR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Anything else?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6988" y="1778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Contextual Questionnaire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631620"/>
              </p:ext>
            </p:extLst>
          </p:nvPr>
        </p:nvGraphicFramePr>
        <p:xfrm>
          <a:off x="539552" y="1124744"/>
          <a:ext cx="8280920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256584"/>
              </a:tblGrid>
              <a:tr h="30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Some Answers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How much should we ask about Special Needs?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Probably best limited to their identification and collection o contextual data rather than attempting to assess competencies?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How much should we collect information about the community?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Simple observable  indicators relevant to the factors that might influence the 15 </a:t>
                      </a:r>
                      <a:r>
                        <a:rPr lang="en-GB" sz="2400" dirty="0" err="1">
                          <a:effectLst/>
                        </a:rPr>
                        <a:t>yo</a:t>
                      </a:r>
                      <a:r>
                        <a:rPr lang="en-GB" sz="2400" dirty="0">
                          <a:effectLst/>
                        </a:rPr>
                        <a:t> to drop-out or to re-enter school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Who should be respondent?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Must be in conformity with Strands A and 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But for knowing about process of drop-out, parent has to be involved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6988" y="1778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/>
              <a:t>Prior Questions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899331"/>
              </p:ext>
            </p:extLst>
          </p:nvPr>
        </p:nvGraphicFramePr>
        <p:xfrm>
          <a:off x="323528" y="692696"/>
          <a:ext cx="8637622" cy="8002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221"/>
                <a:gridCol w="6014401"/>
              </a:tblGrid>
              <a:tr h="299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Questions for Discussion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Some Answers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3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How interested </a:t>
                      </a:r>
                      <a:r>
                        <a:rPr lang="en-GB" sz="2400" baseline="0" dirty="0" smtClean="0">
                          <a:effectLst/>
                        </a:rPr>
                        <a:t> are</a:t>
                      </a:r>
                      <a:r>
                        <a:rPr lang="en-GB" sz="2400" dirty="0" smtClean="0">
                          <a:effectLst/>
                        </a:rPr>
                        <a:t> government s in </a:t>
                      </a:r>
                      <a:r>
                        <a:rPr lang="en-GB" sz="2400" dirty="0">
                          <a:effectLst/>
                        </a:rPr>
                        <a:t>Strand 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This is a PILOT;</a:t>
                      </a:r>
                      <a:r>
                        <a:rPr lang="en-GB" sz="2400" baseline="0" dirty="0" smtClean="0">
                          <a:effectLst/>
                        </a:rPr>
                        <a:t> high-</a:t>
                      </a:r>
                      <a:r>
                        <a:rPr lang="en-GB" sz="2400" dirty="0" smtClean="0">
                          <a:effectLst/>
                        </a:rPr>
                        <a:t>level </a:t>
                      </a:r>
                      <a:r>
                        <a:rPr lang="en-GB" sz="2400" dirty="0">
                          <a:effectLst/>
                        </a:rPr>
                        <a:t>political considerations </a:t>
                      </a:r>
                      <a:r>
                        <a:rPr lang="en-GB" sz="2400" dirty="0" smtClean="0">
                          <a:effectLst/>
                        </a:rPr>
                        <a:t>may determine level and nature of country participation in </a:t>
                      </a:r>
                      <a:r>
                        <a:rPr lang="en-GB" sz="2400" dirty="0">
                          <a:effectLst/>
                        </a:rPr>
                        <a:t>Strand C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4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What is the policy question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effectLst/>
                        </a:rPr>
                        <a:t>Principally OECD/PISA intention to cover all </a:t>
                      </a:r>
                      <a:r>
                        <a:rPr lang="en-GB" sz="2400" dirty="0" smtClean="0">
                          <a:effectLst/>
                        </a:rPr>
                        <a:t>15 </a:t>
                      </a:r>
                      <a:r>
                        <a:rPr lang="en-GB" sz="2400" dirty="0">
                          <a:effectLst/>
                        </a:rPr>
                        <a:t>year olds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 smtClean="0">
                          <a:effectLst/>
                        </a:rPr>
                        <a:t>Secondarily, country-specific,</a:t>
                      </a:r>
                      <a:r>
                        <a:rPr lang="en-GB" sz="2400" kern="1200" dirty="0" smtClean="0">
                          <a:effectLst/>
                        </a:rPr>
                        <a:t> </a:t>
                      </a:r>
                      <a:r>
                        <a:rPr lang="en-GB" sz="2400" dirty="0">
                          <a:effectLst/>
                        </a:rPr>
                        <a:t>why are they out of school?, why did they drop out?, </a:t>
                      </a:r>
                      <a:r>
                        <a:rPr lang="en-GB" sz="2400" dirty="0" err="1">
                          <a:effectLst/>
                        </a:rPr>
                        <a:t>etc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1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Who wants to do what with information?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Combining in-school and OOS samples not very sensible: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effectLst/>
                        </a:rPr>
                        <a:t>difficult to get different contractors to collaborate;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effectLst/>
                        </a:rPr>
                        <a:t>Areas with schools will have different OOS profile than non-school </a:t>
                      </a:r>
                      <a:r>
                        <a:rPr lang="en-GB" sz="2400" dirty="0" smtClean="0">
                          <a:effectLst/>
                        </a:rPr>
                        <a:t>areas</a:t>
                      </a:r>
                      <a:endParaRPr lang="en-GB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2a Counting and Locating</a:t>
            </a: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030757"/>
              </p:ext>
            </p:extLst>
          </p:nvPr>
        </p:nvGraphicFramePr>
        <p:xfrm>
          <a:off x="611560" y="620688"/>
          <a:ext cx="8208912" cy="6504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5976664"/>
              </a:tblGrid>
              <a:tr h="85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Some Answers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1304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is our  cohort? 15.3-16.2?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1. extending </a:t>
                      </a:r>
                      <a:r>
                        <a:rPr lang="en-GB" sz="2400" dirty="0">
                          <a:effectLst/>
                        </a:rPr>
                        <a:t>age range especially for contextual questionnaire. 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2. interviewing </a:t>
                      </a:r>
                      <a:r>
                        <a:rPr lang="en-GB" sz="2400" dirty="0">
                          <a:effectLst/>
                        </a:rPr>
                        <a:t>and testing all 15 </a:t>
                      </a:r>
                      <a:r>
                        <a:rPr lang="en-GB" sz="2400" dirty="0" err="1" smtClean="0">
                          <a:effectLst/>
                        </a:rPr>
                        <a:t>yo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r>
                        <a:rPr lang="en-GB" sz="2400" dirty="0">
                          <a:effectLst/>
                        </a:rPr>
                        <a:t>children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is an Out-of-School 15 year old?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care when labelling a 15 year old as in-or out- of school.  Reality is more complex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Some alternative instruction</a:t>
                      </a:r>
                      <a:r>
                        <a:rPr lang="en-GB" sz="2400" baseline="0" dirty="0" smtClean="0">
                          <a:effectLst/>
                        </a:rPr>
                        <a:t> patterns may be leading to a recognised examination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979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Is our overall picture correct?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Consensus was </a:t>
                      </a:r>
                      <a:r>
                        <a:rPr lang="en-GB" sz="2400" dirty="0" smtClean="0">
                          <a:effectLst/>
                        </a:rPr>
                        <a:t>that the </a:t>
                      </a:r>
                      <a:r>
                        <a:rPr lang="en-GB" sz="2400" dirty="0">
                          <a:effectLst/>
                        </a:rPr>
                        <a:t>overall picture was </a:t>
                      </a:r>
                      <a:r>
                        <a:rPr lang="en-GB" sz="2400" dirty="0" smtClean="0">
                          <a:effectLst/>
                        </a:rPr>
                        <a:t>largely</a:t>
                      </a:r>
                      <a:r>
                        <a:rPr lang="en-GB" sz="2400" baseline="0" dirty="0" smtClean="0">
                          <a:effectLst/>
                        </a:rPr>
                        <a:t> </a:t>
                      </a:r>
                      <a:r>
                        <a:rPr lang="en-GB" sz="2400" dirty="0" smtClean="0">
                          <a:effectLst/>
                        </a:rPr>
                        <a:t>correct. To be confirmed at country level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1305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Where are out-of-school 15 year olds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Consensus </a:t>
                      </a:r>
                      <a:r>
                        <a:rPr lang="en-GB" sz="2400" dirty="0">
                          <a:effectLst/>
                        </a:rPr>
                        <a:t>was that identification of rural poor and urban slums was about </a:t>
                      </a:r>
                      <a:r>
                        <a:rPr lang="en-GB" sz="2400" dirty="0" smtClean="0">
                          <a:effectLst/>
                        </a:rPr>
                        <a:t>right.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Importance of ‘missing’ vulnerable groups; possible use of estimation procedures</a:t>
                      </a:r>
                    </a:p>
                  </a:txBody>
                  <a:tcPr marL="35139" marR="3513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94013" y="1567190"/>
            <a:ext cx="266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2b Finding and Identifying (1)</a:t>
            </a:r>
            <a: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464003"/>
              </p:ext>
            </p:extLst>
          </p:nvPr>
        </p:nvGraphicFramePr>
        <p:xfrm>
          <a:off x="395536" y="980728"/>
          <a:ext cx="8208912" cy="6037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5688632"/>
              </a:tblGrid>
              <a:tr h="58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Some Answers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  <a:tr h="1497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How to survey OOS 15 year olds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2400" dirty="0" smtClean="0">
                          <a:effectLst/>
                        </a:rPr>
                        <a:t>Most </a:t>
                      </a:r>
                      <a:r>
                        <a:rPr lang="en-GB" sz="2400" dirty="0">
                          <a:effectLst/>
                        </a:rPr>
                        <a:t>solutions have started from school sample and searched for OOS </a:t>
                      </a:r>
                      <a:r>
                        <a:rPr lang="en-GB" sz="2400" dirty="0" smtClean="0">
                          <a:effectLst/>
                        </a:rPr>
                        <a:t>15yo; also </a:t>
                      </a:r>
                      <a:r>
                        <a:rPr lang="en-GB" sz="2400" dirty="0">
                          <a:effectLst/>
                        </a:rPr>
                        <a:t>search for OOS 15 </a:t>
                      </a:r>
                      <a:r>
                        <a:rPr lang="en-GB" sz="2400" dirty="0" err="1">
                          <a:effectLst/>
                        </a:rPr>
                        <a:t>yo</a:t>
                      </a:r>
                      <a:r>
                        <a:rPr lang="en-GB" sz="2400" dirty="0">
                          <a:effectLst/>
                        </a:rPr>
                        <a:t> at home and then go to </a:t>
                      </a:r>
                      <a:r>
                        <a:rPr lang="en-GB" sz="2400" dirty="0" smtClean="0">
                          <a:effectLst/>
                        </a:rPr>
                        <a:t>school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Area-census may be problematic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  <a:tr h="1765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Advantages and disadvantages of Options 1 (RPS) and 2 (</a:t>
                      </a:r>
                      <a:r>
                        <a:rPr lang="en-GB" sz="2400" dirty="0" smtClean="0">
                          <a:effectLst/>
                        </a:rPr>
                        <a:t>Targeting)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Nearly everyone agreed, with partial exception of Senegal, they would or are already planning a targeted approach because an RPS would be inefficient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  <a:tr h="132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Are these options mutually exclusive or complementary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NO: e.g.</a:t>
                      </a:r>
                      <a:r>
                        <a:rPr lang="en-GB" sz="2400" baseline="0" dirty="0" smtClean="0">
                          <a:effectLst/>
                        </a:rPr>
                        <a:t> Senegal will go for an RPS with overweighting of sample in vulnerable areas.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/>
              <a:t>Finding and Identifying (2)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199328"/>
              </p:ext>
            </p:extLst>
          </p:nvPr>
        </p:nvGraphicFramePr>
        <p:xfrm>
          <a:off x="539552" y="764704"/>
          <a:ext cx="8136904" cy="6539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5400600"/>
              </a:tblGrid>
              <a:tr h="230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Questions for Discussion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Some Answers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ADDITIONAL How do we identify marginal and </a:t>
                      </a:r>
                      <a:r>
                        <a:rPr lang="en-GB" sz="2400" dirty="0" smtClean="0">
                          <a:effectLst/>
                        </a:rPr>
                        <a:t>vulnerable </a:t>
                      </a:r>
                      <a:r>
                        <a:rPr lang="en-GB" sz="2400" dirty="0" err="1" smtClean="0">
                          <a:effectLst/>
                        </a:rPr>
                        <a:t>goups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Local knowledge, poverty maps, include an educational anthropologist/ sociologist on national team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</a:tr>
              <a:tr h="207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Can you think of any other options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Ask the following questions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effectLst/>
                        </a:rPr>
                        <a:t>Which are most useful questions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effectLst/>
                        </a:rPr>
                        <a:t>Which 15 year olds can I help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effectLst/>
                        </a:rPr>
                        <a:t>Who are the 15 </a:t>
                      </a:r>
                      <a:r>
                        <a:rPr lang="en-GB" sz="2400" dirty="0" err="1">
                          <a:effectLst/>
                        </a:rPr>
                        <a:t>yos</a:t>
                      </a:r>
                      <a:r>
                        <a:rPr lang="en-GB" sz="2400" dirty="0">
                          <a:effectLst/>
                        </a:rPr>
                        <a:t> I should interview to reach those </a:t>
                      </a:r>
                      <a:r>
                        <a:rPr lang="en-GB" sz="2400" dirty="0" smtClean="0">
                          <a:effectLst/>
                        </a:rPr>
                        <a:t>conclusions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If there is a functioning EMIS over several years then, conditional on migration patterns, one can estimate from cohort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How about synergies with other strands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If  comparability is the aim, then that defines the appropriate sample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12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2c. Administering a Survey (1)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051784"/>
              </p:ext>
            </p:extLst>
          </p:nvPr>
        </p:nvGraphicFramePr>
        <p:xfrm>
          <a:off x="539552" y="1124741"/>
          <a:ext cx="8315255" cy="530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7691"/>
                <a:gridCol w="5447564"/>
              </a:tblGrid>
              <a:tr h="331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Some Answers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1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How to administer the survey? 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effectLst/>
                        </a:rPr>
                        <a:t>Don’t use term ‘child’ use </a:t>
                      </a:r>
                      <a:r>
                        <a:rPr lang="en-GB" sz="2400" kern="1200" dirty="0" smtClean="0">
                          <a:effectLst/>
                        </a:rPr>
                        <a:t>‘young adult’ or ’15 </a:t>
                      </a:r>
                      <a:r>
                        <a:rPr lang="en-GB" sz="2400" kern="1200" dirty="0">
                          <a:effectLst/>
                        </a:rPr>
                        <a:t>year old whether married, in school or working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can we learn from other experiences?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ASER selects enumerators from Districts, UWEZO from local village; latter preferred</a:t>
                      </a:r>
                      <a:r>
                        <a:rPr lang="en-GB" sz="2400" dirty="0" smtClean="0">
                          <a:effectLst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103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do you think of the recommended approach?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Consensus on two stage approach with option for interviewing all youths, say between 14-16 and only testing 15 year old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2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2c Administering a Survey (2)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52436"/>
              </p:ext>
            </p:extLst>
          </p:nvPr>
        </p:nvGraphicFramePr>
        <p:xfrm>
          <a:off x="395536" y="1052736"/>
          <a:ext cx="8243247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5074895"/>
              </a:tblGrid>
              <a:tr h="32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Some </a:t>
                      </a:r>
                      <a:r>
                        <a:rPr lang="en-GB" sz="2400" dirty="0" smtClean="0">
                          <a:effectLst/>
                        </a:rPr>
                        <a:t>Answers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2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Any other alternatives to be considered?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Use of mobile, etc. DHS and MICS have experimented with tablets; to be explored by contractors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Some of f2f questions could be movd to observation checklist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ADDITIONAL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How to tackle</a:t>
                      </a:r>
                      <a:r>
                        <a:rPr lang="en-GB" sz="2400" baseline="0" dirty="0" smtClean="0">
                          <a:effectLst/>
                        </a:rPr>
                        <a:t> possible </a:t>
                      </a:r>
                      <a:r>
                        <a:rPr lang="en-GB" sz="2400" dirty="0" smtClean="0">
                          <a:effectLst/>
                        </a:rPr>
                        <a:t>difficulty </a:t>
                      </a:r>
                      <a:r>
                        <a:rPr lang="en-GB" sz="2400" dirty="0">
                          <a:effectLst/>
                        </a:rPr>
                        <a:t>of mini-census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smtClean="0">
                          <a:effectLst/>
                        </a:rPr>
                        <a:t>Local knowledge and support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What are minimum numbers to be in Conformity</a:t>
                      </a:r>
                      <a:r>
                        <a:rPr lang="en-GB" sz="2400" baseline="0" dirty="0" smtClean="0">
                          <a:effectLst/>
                        </a:rPr>
                        <a:t> with </a:t>
                      </a:r>
                      <a:r>
                        <a:rPr lang="en-GB" sz="2400" dirty="0" smtClean="0">
                          <a:effectLst/>
                        </a:rPr>
                        <a:t>PISA </a:t>
                      </a:r>
                      <a:r>
                        <a:rPr lang="en-GB" sz="2400" dirty="0">
                          <a:effectLst/>
                        </a:rPr>
                        <a:t>Standards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Need 200-400 responses from </a:t>
                      </a:r>
                      <a:r>
                        <a:rPr lang="en-GB" sz="2400" dirty="0" smtClean="0">
                          <a:effectLst/>
                        </a:rPr>
                        <a:t>each response item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8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Options for Testing (1)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927718"/>
              </p:ext>
            </p:extLst>
          </p:nvPr>
        </p:nvGraphicFramePr>
        <p:xfrm>
          <a:off x="467544" y="908720"/>
          <a:ext cx="8493606" cy="5513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5829310"/>
              </a:tblGrid>
              <a:tr h="40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Questions for Discussion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Some Answers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6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How to administer the survey? 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If administered in evening be aware of possible bias from other members of the household being present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can we learn from other experiences?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In small rural areas, pre contact with head of village, head Buddha or </a:t>
                      </a:r>
                      <a:r>
                        <a:rPr lang="en-GB" sz="2400" dirty="0" err="1">
                          <a:effectLst/>
                        </a:rPr>
                        <a:t>Iman</a:t>
                      </a:r>
                      <a:r>
                        <a:rPr lang="en-GB" sz="2400" dirty="0">
                          <a:effectLst/>
                        </a:rPr>
                        <a:t> or priest essential; any child welfare officer or equivalent will also be very </a:t>
                      </a:r>
                      <a:r>
                        <a:rPr lang="en-GB" sz="2400" dirty="0" smtClean="0">
                          <a:effectLst/>
                        </a:rPr>
                        <a:t>useful</a:t>
                      </a:r>
                      <a:endParaRPr lang="en-GB" sz="2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817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What do you think of the recommended approach?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smtClean="0">
                          <a:effectLst/>
                        </a:rPr>
                        <a:t>Generally agreed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GB" dirty="0" smtClean="0"/>
              <a:t>Options </a:t>
            </a:r>
            <a:r>
              <a:rPr lang="en-GB" dirty="0"/>
              <a:t>for Testing (2)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427619"/>
              </p:ext>
            </p:extLst>
          </p:nvPr>
        </p:nvGraphicFramePr>
        <p:xfrm>
          <a:off x="251520" y="692696"/>
          <a:ext cx="8496944" cy="6571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2910"/>
                <a:gridCol w="5644034"/>
              </a:tblGrid>
              <a:tr h="101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Questions for Discussion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Some Answers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Any other alternatives to be considered?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Adaptive computer testing is a possibility (LAMP) 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ADDITIONAL</a:t>
                      </a:r>
                      <a:endParaRPr lang="en-GB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 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Are these PISA scores?</a:t>
                      </a:r>
                      <a:endParaRPr lang="en-GB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NO; but some wanted a couple of PISA low level items in order to provide a baseline for trends.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How will security of PISA items be ensured?</a:t>
                      </a:r>
                      <a:endParaRPr lang="en-GB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600" dirty="0">
                          <a:effectLst/>
                        </a:rPr>
                        <a:t>Security only an issue with cognitive instru</a:t>
                      </a:r>
                      <a:r>
                        <a:rPr lang="en-GB" sz="2600" kern="1200" dirty="0">
                          <a:effectLst/>
                        </a:rPr>
                        <a:t>ment</a:t>
                      </a:r>
                      <a:endParaRPr lang="en-GB" sz="2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600" dirty="0">
                          <a:effectLst/>
                        </a:rPr>
                        <a:t>Only professional interviewers administer test not citizen volunteers</a:t>
                      </a:r>
                      <a:endParaRPr lang="en-GB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0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1009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Summary of conclusions</vt:lpstr>
      <vt:lpstr>Prior Questions</vt:lpstr>
      <vt:lpstr>2a Counting and Locating </vt:lpstr>
      <vt:lpstr>2b Finding and Identifying (1) </vt:lpstr>
      <vt:lpstr>Finding and Identifying (2)</vt:lpstr>
      <vt:lpstr>2c. Administering a Survey (1)</vt:lpstr>
      <vt:lpstr>2c Administering a Survey (2)</vt:lpstr>
      <vt:lpstr>Options for Testing (1)</vt:lpstr>
      <vt:lpstr>Options for Testing (2)</vt:lpstr>
      <vt:lpstr>Designing the Instrument</vt:lpstr>
      <vt:lpstr>Contextual Questionnaire</vt:lpstr>
      <vt:lpstr>Contextual Questionnaire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Presentation</cp:lastModifiedBy>
  <cp:revision>24</cp:revision>
  <dcterms:created xsi:type="dcterms:W3CDTF">2014-10-02T00:19:12Z</dcterms:created>
  <dcterms:modified xsi:type="dcterms:W3CDTF">2014-10-02T18:24:54Z</dcterms:modified>
</cp:coreProperties>
</file>